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9" r:id="rId12"/>
    <p:sldId id="267" r:id="rId13"/>
    <p:sldId id="270" r:id="rId14"/>
    <p:sldId id="271" r:id="rId15"/>
    <p:sldId id="272" r:id="rId16"/>
    <p:sldId id="263" r:id="rId17"/>
    <p:sldId id="264" r:id="rId18"/>
    <p:sldId id="265" r:id="rId19"/>
    <p:sldId id="273" r:id="rId20"/>
    <p:sldId id="266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229C6F-77F6-4B9C-BABE-F248A913E983}">
  <a:tblStyle styleId="{37229C6F-77F6-4B9C-BABE-F248A913E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26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1E506C3-240D-1012-B84A-ED912C7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F87D482-3AAE-5F84-1A94-E780A8FB6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7ED3AA4-2EEA-C193-6FD2-D6D6FB38B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59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3D83538B-E31E-19E2-591C-A9CC154C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31A8CBE9-4B01-AFF4-BA79-E6504FE62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E87F44-0114-0927-405E-83AAE186C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3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mpo/otus_dz/tree/main/10_course_projec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monguard@mail.r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Интернет магазин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4"/>
            <a:ext cx="4134029" cy="43713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920462" y="4127375"/>
            <a:ext cx="373511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Микросервисная архитектура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634EF74-F4AF-71D8-C761-9FC77A88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69008E3-55AE-0D85-24F0-0799AEA67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209" y="129019"/>
            <a:ext cx="8520600" cy="5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Архитектурная схема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D2B37-3630-B88D-C602-458B4386BBCC}"/>
              </a:ext>
            </a:extLst>
          </p:cNvPr>
          <p:cNvSpPr txBox="1"/>
          <p:nvPr/>
        </p:nvSpPr>
        <p:spPr>
          <a:xfrm>
            <a:off x="460209" y="1121324"/>
            <a:ext cx="75004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ApiGateway</a:t>
            </a:r>
            <a:r>
              <a:rPr lang="en-EN" sz="1100" dirty="0"/>
              <a:t>: Сервис-шлюз, который обрабатывает входящие API-запросы и направляет их соответствующим сервисам.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CartService</a:t>
            </a:r>
            <a:r>
              <a:rPr lang="en-EN" sz="1100" dirty="0"/>
              <a:t>: Сервис управления корзиной покупок, отслеживающий товары и их количество.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CatalogService</a:t>
            </a:r>
            <a:r>
              <a:rPr lang="en-EN" sz="1100" dirty="0"/>
              <a:t>: Сервис управления каталогом товаров, предоставляющий информацию о доступных продуктах.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CustomerService</a:t>
            </a:r>
            <a:r>
              <a:rPr lang="en-EN" sz="1100" dirty="0"/>
              <a:t>: Сервис аутентификации и управления профилями клиентов, включая регистрацию и управление учетными записями.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NotificationService</a:t>
            </a:r>
            <a:r>
              <a:rPr lang="en-EN" sz="1100" dirty="0"/>
              <a:t>: Сервис уведомлений, отправляющий email-уведомления о различных событиях.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OrdersService</a:t>
            </a:r>
            <a:r>
              <a:rPr lang="en-EN" sz="1100" dirty="0"/>
              <a:t>: Сервис обработки заказов, отслеживающий создание, изменение и завершение заказов.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StockService</a:t>
            </a:r>
            <a:r>
              <a:rPr lang="en-EN" sz="1100" dirty="0"/>
              <a:t>: Сервис управления запасами товаров, отслеживающий наличие и количество товара на складе.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PaymentService</a:t>
            </a:r>
            <a:r>
              <a:rPr lang="en-EN" sz="1100" dirty="0"/>
              <a:t>: Сервис обработки платежей, обеспечивающий безопасность и корректность финансовых транзакций.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DeliveryService</a:t>
            </a:r>
            <a:r>
              <a:rPr lang="en-EN" sz="1100" dirty="0"/>
              <a:t>: Сервис управления доставкой, координирующий процесс отправки товаров клиентам.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E1095-D9A8-D9B8-E669-8279A6BA23DE}"/>
              </a:ext>
            </a:extLst>
          </p:cNvPr>
          <p:cNvSpPr txBox="1"/>
          <p:nvPr/>
        </p:nvSpPr>
        <p:spPr>
          <a:xfrm>
            <a:off x="460209" y="72614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Сервисы</a:t>
            </a:r>
            <a:endParaRPr lang="en-EN" b="1" dirty="0"/>
          </a:p>
        </p:txBody>
      </p:sp>
    </p:spTree>
    <p:extLst>
      <p:ext uri="{BB962C8B-B14F-4D97-AF65-F5344CB8AC3E}">
        <p14:creationId xmlns:p14="http://schemas.microsoft.com/office/powerpoint/2010/main" val="292889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0280CA78-B676-E279-42F7-D1590797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CB007D8-7323-623F-25DE-E350A800A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209" y="129019"/>
            <a:ext cx="8520600" cy="5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Архитектурная схема </a:t>
            </a:r>
            <a:r>
              <a:rPr lang="en-US" sz="3000" dirty="0"/>
              <a:t>backend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B1D92-68C0-2B34-1E4E-2EF64C349559}"/>
              </a:ext>
            </a:extLst>
          </p:cNvPr>
          <p:cNvSpPr txBox="1"/>
          <p:nvPr/>
        </p:nvSpPr>
        <p:spPr>
          <a:xfrm>
            <a:off x="460209" y="813547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Граф сервисов</a:t>
            </a:r>
            <a:endParaRPr lang="en-EN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605737-12FE-CEC0-44EE-609DAD9D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6" y="1324535"/>
            <a:ext cx="8820798" cy="2494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17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EAB30-E58F-D608-5999-997C88B0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53422"/>
            <a:ext cx="8520600" cy="667496"/>
          </a:xfrm>
        </p:spPr>
        <p:txBody>
          <a:bodyPr/>
          <a:lstStyle/>
          <a:p>
            <a:r>
              <a:rPr lang="en-US" dirty="0"/>
              <a:t>Frontend</a:t>
            </a:r>
            <a:endParaRPr lang="en-EN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203312-41E6-9B2B-199C-3B206603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820918"/>
            <a:ext cx="7917180" cy="40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3DF9D-0453-B3D5-7053-6D96EDA0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60" y="147483"/>
            <a:ext cx="8456689" cy="824001"/>
          </a:xfrm>
        </p:spPr>
        <p:txBody>
          <a:bodyPr/>
          <a:lstStyle/>
          <a:p>
            <a:r>
              <a:rPr lang="en-US" dirty="0"/>
              <a:t>Grafana</a:t>
            </a:r>
            <a:endParaRPr lang="en-EN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747EFC-2810-9330-7C94-6A4E905D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6" y="1047926"/>
            <a:ext cx="8492773" cy="35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786123938"/>
              </p:ext>
            </p:extLst>
          </p:nvPr>
        </p:nvGraphicFramePr>
        <p:xfrm>
          <a:off x="952500" y="1718400"/>
          <a:ext cx="7239000" cy="2056264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считаю достигнутой, задачи решены.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 бэкенда была не сложной, трудности были с настройкой мониторинга в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от 1 до 10 оцениваю на 7-8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72551-0F10-2FEA-8B22-25323B71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 проекта</a:t>
            </a:r>
            <a:endParaRPr lang="en-EN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6BCDD3-8FF3-AB89-30B1-E43076AFE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0" y="1426469"/>
            <a:ext cx="7979773" cy="3307763"/>
          </a:xfrm>
        </p:spPr>
        <p:txBody>
          <a:bodyPr/>
          <a:lstStyle/>
          <a:p>
            <a:pPr marL="133350" indent="0">
              <a:buNone/>
            </a:pPr>
            <a:r>
              <a:rPr lang="en-US" dirty="0">
                <a:hlinkClick r:id="rId2"/>
              </a:rPr>
              <a:t>https://github.com/bampo/otus_dz/tree/main/10_course_project</a:t>
            </a:r>
            <a:endParaRPr lang="en-EN" dirty="0"/>
          </a:p>
        </p:txBody>
      </p:sp>
    </p:spTree>
    <p:extLst>
      <p:ext uri="{BB962C8B-B14F-4D97-AF65-F5344CB8AC3E}">
        <p14:creationId xmlns:p14="http://schemas.microsoft.com/office/powerpoint/2010/main" val="219783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Интернет магазин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4209191" y="2800227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Вячеслав Потапов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4209191" y="3416195"/>
            <a:ext cx="3193200" cy="72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 (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backend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, team lead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 (</a:t>
            </a:r>
            <a:r>
              <a:rPr lang="ru-RU" sz="1600" b="0" i="0" dirty="0">
                <a:solidFill>
                  <a:srgbClr val="444444"/>
                </a:solidFill>
                <a:effectLst/>
                <a:latin typeface="_inter"/>
              </a:rPr>
              <a:t>НКО АО НРД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D4A0C5-2CA4-5F9E-0144-90EF4E60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44" y="2192487"/>
            <a:ext cx="2273130" cy="22105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560BA0-DFF8-67A4-F0E8-A843BC644C37}"/>
              </a:ext>
            </a:extLst>
          </p:cNvPr>
          <p:cNvSpPr txBox="1"/>
          <p:nvPr/>
        </p:nvSpPr>
        <p:spPr>
          <a:xfrm>
            <a:off x="4209191" y="3154585"/>
            <a:ext cx="29103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monguard@mail.ru</a:t>
            </a:r>
            <a:endParaRPr lang="en-EN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942778431"/>
              </p:ext>
            </p:extLst>
          </p:nvPr>
        </p:nvGraphicFramePr>
        <p:xfrm>
          <a:off x="952500" y="2382126"/>
          <a:ext cx="7085371" cy="2840713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479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концепцию интернет-магазина на основе пользовательских сценариев.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Декомпозировать сервисы, определить паттерны межсервисных коммуникаций, выбрать хранилища данных, брокер сообщений.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сервисы и механизм обеспечения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консистентности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данных, идемпотентности заказов, распределенные транзакции.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мониторинг сервисов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1384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интернет-магазин с использованием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микросервисной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архитектуры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583877062"/>
              </p:ext>
            </p:extLst>
          </p:nvPr>
        </p:nvGraphicFramePr>
        <p:xfrm>
          <a:off x="757375" y="1701130"/>
          <a:ext cx="7196629" cy="2219810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510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Оркестрация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сервисов: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Kubernetes, Docker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Фреймворк разработки: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 9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БД: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</a:t>
                      </a:r>
                      <a:r>
                        <a:rPr lang="ru-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Frontend: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WebAssebly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C#, Blazor, CSS, HTML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754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9759" y="87915"/>
            <a:ext cx="8520600" cy="5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Пользовательские сценарии</a:t>
            </a:r>
            <a:endParaRPr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AE814-BA7B-D4F0-FD45-0A75D6429086}"/>
              </a:ext>
            </a:extLst>
          </p:cNvPr>
          <p:cNvSpPr txBox="1"/>
          <p:nvPr/>
        </p:nvSpPr>
        <p:spPr>
          <a:xfrm>
            <a:off x="509759" y="672645"/>
            <a:ext cx="5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N" b="1" dirty="0"/>
              <a:t>Регистрация клиента</a:t>
            </a:r>
            <a:endParaRPr lang="en-E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142DF-5D4F-F6A6-838B-BE7B85027F42}"/>
              </a:ext>
            </a:extLst>
          </p:cNvPr>
          <p:cNvSpPr txBox="1"/>
          <p:nvPr/>
        </p:nvSpPr>
        <p:spPr>
          <a:xfrm>
            <a:off x="509759" y="1065072"/>
            <a:ext cx="460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Пользователь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Фронтенд (AuthService)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API шлюз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Сервис Клиента (AuthController)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База данных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Сервис Уведомлений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549050-ECCC-1250-E6D5-D54F7132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9" y="2073052"/>
            <a:ext cx="8048065" cy="27980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7F48F307-9583-B88D-55A7-10E7DAD5F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759" y="87915"/>
            <a:ext cx="8520600" cy="5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Пользовательские сценарии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D56FC-153B-49F2-38F6-96A07115BBF0}"/>
              </a:ext>
            </a:extLst>
          </p:cNvPr>
          <p:cNvSpPr txBox="1"/>
          <p:nvPr/>
        </p:nvSpPr>
        <p:spPr>
          <a:xfrm>
            <a:off x="509759" y="672645"/>
            <a:ext cx="5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 Редактирование корзины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252C-C41D-2519-DCBF-4D0C31DDD5E8}"/>
              </a:ext>
            </a:extLst>
          </p:cNvPr>
          <p:cNvSpPr txBox="1"/>
          <p:nvPr/>
        </p:nvSpPr>
        <p:spPr>
          <a:xfrm>
            <a:off x="509760" y="1132822"/>
            <a:ext cx="5007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N" sz="1000" b="1" dirty="0"/>
              <a:t>Шаг 1: Добавление товаров в корзину</a:t>
            </a:r>
            <a:r>
              <a:rPr lang="ru-RU" sz="1000" b="1" dirty="0"/>
              <a:t> из каталога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Cart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Метод </a:t>
            </a:r>
            <a:r>
              <a:rPr lang="en-US" sz="1000" dirty="0"/>
              <a:t>POST /</a:t>
            </a:r>
            <a:r>
              <a:rPr lang="en-US" sz="1000" dirty="0" err="1"/>
              <a:t>api</a:t>
            </a:r>
            <a:r>
              <a:rPr lang="en-US" sz="1000" dirty="0"/>
              <a:t>/cart </a:t>
            </a:r>
            <a:r>
              <a:rPr lang="en-EN" sz="1000" dirty="0"/>
              <a:t>в CartController</a:t>
            </a:r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Пользователь добавляет товары </a:t>
            </a:r>
            <a:r>
              <a:rPr lang="ru-RU" sz="1000" dirty="0"/>
              <a:t>из каталога </a:t>
            </a:r>
            <a:r>
              <a:rPr lang="en-EN" sz="1000" dirty="0"/>
              <a:t>в свою корзин</a:t>
            </a:r>
            <a:r>
              <a:rPr lang="ru-RU" sz="1000" dirty="0"/>
              <a:t>у</a:t>
            </a:r>
            <a:r>
              <a:rPr lang="en-EN" sz="1000" dirty="0"/>
              <a:t>. Это включает проверку идентификатора клиента, количества и наличия на складе.</a:t>
            </a:r>
            <a:endParaRPr lang="ru-RU" sz="1000" dirty="0"/>
          </a:p>
          <a:p>
            <a:pPr lvl="0"/>
            <a:r>
              <a:rPr lang="ru-RU" sz="1000" dirty="0"/>
              <a:t>Стоимость корзины пересчитывается.</a:t>
            </a:r>
            <a:endParaRPr lang="en-EN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E442F-05F2-ED67-5FEB-57571FDBBF0A}"/>
              </a:ext>
            </a:extLst>
          </p:cNvPr>
          <p:cNvSpPr txBox="1"/>
          <p:nvPr/>
        </p:nvSpPr>
        <p:spPr>
          <a:xfrm>
            <a:off x="509759" y="2293263"/>
            <a:ext cx="50078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N" sz="1000" b="1" dirty="0"/>
              <a:t>Шаг </a:t>
            </a:r>
            <a:r>
              <a:rPr lang="ru-RU" sz="1000" b="1" dirty="0"/>
              <a:t>2</a:t>
            </a:r>
            <a:r>
              <a:rPr lang="en-EN" sz="1000" b="1" dirty="0"/>
              <a:t>: </a:t>
            </a:r>
            <a:r>
              <a:rPr lang="ru-RU" sz="1000" b="1" dirty="0"/>
              <a:t>Удаление </a:t>
            </a:r>
            <a:r>
              <a:rPr lang="en-EN" sz="1000" b="1" dirty="0"/>
              <a:t>товаров </a:t>
            </a:r>
            <a:r>
              <a:rPr lang="ru-RU" sz="1000" b="1" dirty="0"/>
              <a:t>из</a:t>
            </a:r>
            <a:r>
              <a:rPr lang="en-EN" sz="1000" b="1" dirty="0"/>
              <a:t> корзин</a:t>
            </a:r>
            <a:r>
              <a:rPr lang="ru-RU" sz="1000" b="1" dirty="0"/>
              <a:t>ы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Cart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Метод </a:t>
            </a:r>
            <a:r>
              <a:rPr lang="en-US" sz="1000" dirty="0"/>
              <a:t>DELETE /</a:t>
            </a:r>
            <a:r>
              <a:rPr lang="en-US" sz="1000" dirty="0" err="1"/>
              <a:t>api</a:t>
            </a:r>
            <a:r>
              <a:rPr lang="en-US" sz="1000" dirty="0"/>
              <a:t>/cart/{od}</a:t>
            </a:r>
            <a:r>
              <a:rPr lang="en-EN" sz="1000" dirty="0"/>
              <a:t> в CartController</a:t>
            </a:r>
          </a:p>
          <a:p>
            <a:r>
              <a:rPr lang="en-EN" sz="1000" b="1" dirty="0"/>
              <a:t>Описание</a:t>
            </a:r>
            <a:r>
              <a:rPr lang="en-EN" sz="1000" dirty="0"/>
              <a:t>: Пользователь </a:t>
            </a:r>
            <a:r>
              <a:rPr lang="ru-RU" sz="1000" dirty="0"/>
              <a:t>удаляет</a:t>
            </a:r>
            <a:r>
              <a:rPr lang="en-EN" sz="1000" dirty="0"/>
              <a:t> товар </a:t>
            </a:r>
            <a:r>
              <a:rPr lang="ru-RU" sz="1000" dirty="0"/>
              <a:t>из </a:t>
            </a:r>
            <a:r>
              <a:rPr lang="en-EN" sz="1000" dirty="0"/>
              <a:t>корзин</a:t>
            </a:r>
            <a:r>
              <a:rPr lang="ru-RU" sz="1000" dirty="0"/>
              <a:t>ы по </a:t>
            </a:r>
            <a:r>
              <a:rPr lang="en-US" sz="1000" dirty="0"/>
              <a:t>id</a:t>
            </a:r>
            <a:r>
              <a:rPr lang="ru-RU" sz="1000" dirty="0"/>
              <a:t> элемента в корзине</a:t>
            </a:r>
            <a:r>
              <a:rPr lang="en-EN" sz="1000" dirty="0"/>
              <a:t>.</a:t>
            </a:r>
            <a:r>
              <a:rPr lang="ru-RU" sz="1000" dirty="0"/>
              <a:t> Стоимость корзины пересчитывается.</a:t>
            </a:r>
            <a:endParaRPr lang="en-EN" sz="1000" dirty="0"/>
          </a:p>
        </p:txBody>
      </p:sp>
    </p:spTree>
    <p:extLst>
      <p:ext uri="{BB962C8B-B14F-4D97-AF65-F5344CB8AC3E}">
        <p14:creationId xmlns:p14="http://schemas.microsoft.com/office/powerpoint/2010/main" val="193775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F8AD9-8710-9C7D-9571-14B09819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2A1A89A9-E769-1E85-A58B-3FFABE0B5A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759" y="87915"/>
            <a:ext cx="8520600" cy="5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Пользовательские сценарии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87787-8EB9-E2FE-FD0E-1B9F567154BB}"/>
              </a:ext>
            </a:extLst>
          </p:cNvPr>
          <p:cNvSpPr txBox="1"/>
          <p:nvPr/>
        </p:nvSpPr>
        <p:spPr>
          <a:xfrm>
            <a:off x="509759" y="672645"/>
            <a:ext cx="5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Создание заказа из корзины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8F30D-68F9-AD61-B345-E1382F2C1DE3}"/>
              </a:ext>
            </a:extLst>
          </p:cNvPr>
          <p:cNvSpPr txBox="1"/>
          <p:nvPr/>
        </p:nvSpPr>
        <p:spPr>
          <a:xfrm>
            <a:off x="632012" y="1042147"/>
            <a:ext cx="75774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1</a:t>
            </a:r>
            <a:r>
              <a:rPr lang="en-EN" sz="1000" b="1" dirty="0"/>
              <a:t>: Создание заказа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Orders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POST api/orders </a:t>
            </a:r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Когда товар</a:t>
            </a:r>
            <a:r>
              <a:rPr lang="ru-RU" sz="1000" dirty="0"/>
              <a:t>ы</a:t>
            </a:r>
            <a:r>
              <a:rPr lang="en-EN" sz="1000" dirty="0"/>
              <a:t> добавлен</a:t>
            </a:r>
            <a:r>
              <a:rPr lang="ru-RU" sz="1000" dirty="0"/>
              <a:t>ы</a:t>
            </a:r>
            <a:r>
              <a:rPr lang="en-EN" sz="1000" dirty="0"/>
              <a:t> в корзину, </a:t>
            </a:r>
            <a:r>
              <a:rPr lang="ru-RU" sz="1000" dirty="0"/>
              <a:t>вызывается метод </a:t>
            </a:r>
            <a:r>
              <a:rPr lang="en-US" sz="1000" dirty="0"/>
              <a:t>API </a:t>
            </a:r>
            <a:r>
              <a:rPr lang="ru-RU" sz="1000" dirty="0"/>
              <a:t>для </a:t>
            </a:r>
            <a:r>
              <a:rPr lang="en-EN" sz="1000" dirty="0"/>
              <a:t>создания заказа. </a:t>
            </a:r>
            <a:r>
              <a:rPr lang="ru-RU" sz="1000" dirty="0"/>
              <a:t>Идемпотентность обеспечивается через</a:t>
            </a:r>
            <a:r>
              <a:rPr lang="en-US" sz="1000" dirty="0"/>
              <a:t> Idempotence-Key</a:t>
            </a:r>
            <a:r>
              <a:rPr lang="ru-RU" sz="1000" dirty="0"/>
              <a:t> в заголовке. Повторный вызов с тем же </a:t>
            </a:r>
            <a:r>
              <a:rPr lang="en-US" sz="1000" dirty="0"/>
              <a:t>Key</a:t>
            </a:r>
            <a:r>
              <a:rPr lang="ru-RU" sz="1000" dirty="0"/>
              <a:t> возвращает </a:t>
            </a:r>
            <a:r>
              <a:rPr lang="ru-RU" sz="1000" dirty="0" err="1"/>
              <a:t>информацю</a:t>
            </a:r>
            <a:r>
              <a:rPr lang="ru-RU" sz="1000" dirty="0"/>
              <a:t> об уже сделанном заказе. Обработка</a:t>
            </a:r>
            <a:r>
              <a:rPr lang="en-US" sz="1000" dirty="0"/>
              <a:t> </a:t>
            </a:r>
            <a:r>
              <a:rPr lang="ru-RU" sz="1000" dirty="0"/>
              <a:t>заказа происходит через механизм </a:t>
            </a:r>
            <a:r>
              <a:rPr lang="en-US" sz="1000" dirty="0"/>
              <a:t>Saga.</a:t>
            </a:r>
            <a:endParaRPr lang="ru-RU" sz="1000" dirty="0"/>
          </a:p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2</a:t>
            </a:r>
            <a:r>
              <a:rPr lang="en-EN" sz="1000" b="1" dirty="0"/>
              <a:t>: Обработка платежа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Payments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Инициируется событием PaymentProcessedEvent </a:t>
            </a:r>
            <a:r>
              <a:rPr lang="ru-RU" sz="1000" dirty="0"/>
              <a:t>через </a:t>
            </a:r>
            <a:r>
              <a:rPr lang="en-US" sz="1000" dirty="0"/>
              <a:t>RabbitMQ</a:t>
            </a:r>
            <a:endParaRPr lang="en-EN" sz="1000" dirty="0"/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Платеж обрабатывается. Если успешно, сага переходит к резервированию складских запасов; иначе она переходит в состояние "Неудача".</a:t>
            </a:r>
            <a:endParaRPr lang="ru-RU" sz="1000" dirty="0"/>
          </a:p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3</a:t>
            </a:r>
            <a:r>
              <a:rPr lang="en-EN" sz="1000" b="1" dirty="0"/>
              <a:t>: Резервирование складских запасов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Stock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Инициируется событием StocksReservedEvent </a:t>
            </a:r>
            <a:r>
              <a:rPr lang="ru-RU" sz="1000" dirty="0"/>
              <a:t>через </a:t>
            </a:r>
            <a:r>
              <a:rPr lang="en-US" sz="1000" dirty="0"/>
              <a:t>RabbitMQ</a:t>
            </a:r>
            <a:endParaRPr lang="en-EN" sz="1000" dirty="0"/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Складские запасы резервируются. Если успешно, сага переходит к резервированию доставки; иначе она переходит в состояние "Неудача".</a:t>
            </a:r>
            <a:endParaRPr lang="ru-RU" sz="1000" dirty="0"/>
          </a:p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4</a:t>
            </a:r>
            <a:r>
              <a:rPr lang="en-EN" sz="1000" b="1" dirty="0"/>
              <a:t>: Резервирование доставки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Delivery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Инициируется событием DeliveryReservedEvent </a:t>
            </a:r>
            <a:r>
              <a:rPr lang="ru-RU" sz="1000" dirty="0"/>
              <a:t>через </a:t>
            </a:r>
            <a:r>
              <a:rPr lang="en-US" sz="1000" dirty="0"/>
              <a:t>RabbitMQ</a:t>
            </a:r>
            <a:endParaRPr lang="en-EN" sz="1000" dirty="0"/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Доставка резервируется. Если успешно, заказ завершается; иначе она переходит в состояние "Неудача".</a:t>
            </a:r>
          </a:p>
        </p:txBody>
      </p:sp>
    </p:spTree>
    <p:extLst>
      <p:ext uri="{BB962C8B-B14F-4D97-AF65-F5344CB8AC3E}">
        <p14:creationId xmlns:p14="http://schemas.microsoft.com/office/powerpoint/2010/main" val="139485808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651</Words>
  <Application>Microsoft Office PowerPoint</Application>
  <PresentationFormat>Экран (16:9)</PresentationFormat>
  <Paragraphs>116</Paragraphs>
  <Slides>18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Roboto</vt:lpstr>
      <vt:lpstr>Arial</vt:lpstr>
      <vt:lpstr>Roboto Medium</vt:lpstr>
      <vt:lpstr>Courier New</vt:lpstr>
      <vt:lpstr>_inter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Интернет магазин   </vt:lpstr>
      <vt:lpstr>План защиты</vt:lpstr>
      <vt:lpstr>Презентация PowerPoint</vt:lpstr>
      <vt:lpstr>Какие технологии использовались </vt:lpstr>
      <vt:lpstr>Пользовательские сценарии</vt:lpstr>
      <vt:lpstr>Пользовательские сценарии</vt:lpstr>
      <vt:lpstr>Пользовательские сценарии</vt:lpstr>
      <vt:lpstr>Архитектурная схема</vt:lpstr>
      <vt:lpstr>Архитектурная схема backend</vt:lpstr>
      <vt:lpstr>Frontend</vt:lpstr>
      <vt:lpstr>Grafana</vt:lpstr>
      <vt:lpstr>Выводы </vt:lpstr>
      <vt:lpstr>Презентация PowerPoint</vt:lpstr>
      <vt:lpstr>Спасибо за внимание!</vt:lpstr>
      <vt:lpstr>Репозиторий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Вячеслав Потапов</cp:lastModifiedBy>
  <cp:revision>18</cp:revision>
  <dcterms:modified xsi:type="dcterms:W3CDTF">2025-06-15T16:32:53Z</dcterms:modified>
</cp:coreProperties>
</file>